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549" r:id="rId1"/>
  </p:sldMasterIdLst>
  <p:notesMasterIdLst>
    <p:notesMasterId r:id="rId15"/>
  </p:notesMasterIdLst>
  <p:handoutMasterIdLst>
    <p:handoutMasterId r:id="rId16"/>
  </p:handoutMasterIdLst>
  <p:sldIdLst>
    <p:sldId id="272" r:id="rId2"/>
    <p:sldId id="273" r:id="rId3"/>
    <p:sldId id="266" r:id="rId4"/>
    <p:sldId id="268" r:id="rId5"/>
    <p:sldId id="271" r:id="rId6"/>
    <p:sldId id="276" r:id="rId7"/>
    <p:sldId id="275" r:id="rId8"/>
    <p:sldId id="277" r:id="rId9"/>
    <p:sldId id="260" r:id="rId10"/>
    <p:sldId id="262" r:id="rId11"/>
    <p:sldId id="274" r:id="rId12"/>
    <p:sldId id="264" r:id="rId13"/>
    <p:sldId id="265" r:id="rId14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dding custom data to resources in Microsoft Graph" id="{7E829F76-CD83-44A3-B3F7-007301260BD8}">
          <p14:sldIdLst>
            <p14:sldId id="272"/>
            <p14:sldId id="273"/>
            <p14:sldId id="266"/>
            <p14:sldId id="268"/>
            <p14:sldId id="271"/>
            <p14:sldId id="276"/>
            <p14:sldId id="275"/>
            <p14:sldId id="277"/>
            <p14:sldId id="260"/>
            <p14:sldId id="262"/>
          </p14:sldIdLst>
        </p14:section>
        <p14:section name="Summary" id="{0515D85C-C91E-4BDB-B673-651C2D8A364D}">
          <p14:sldIdLst>
            <p14:sldId id="274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00" autoAdjust="0"/>
    <p:restoredTop sz="95023" autoAdjust="0"/>
  </p:normalViewPr>
  <p:slideViewPr>
    <p:cSldViewPr snapToGrid="0">
      <p:cViewPr varScale="1">
        <p:scale>
          <a:sx n="108" d="100"/>
          <a:sy n="108" d="100"/>
        </p:scale>
        <p:origin x="7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3/14/2018 3:02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eg>
</file>

<file path=ppt/media/image11.jpe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3/14/2018 3:02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3/14/2018 3:03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89414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3/14/2018 3:02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346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3/14/2018 3:03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756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3/14/2018 3:21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131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Additional limitations documented:</a:t>
            </a:r>
          </a:p>
          <a:p>
            <a:r>
              <a:rPr lang="en-US" dirty="0"/>
              <a:t>https://developer.microsoft.com/en-us/graph/docs/concepts/known_issues#extensions </a:t>
            </a:r>
          </a:p>
          <a:p>
            <a:endParaRPr lang="en-US" dirty="0"/>
          </a:p>
          <a:p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Change tracking is not supported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Change tracking (delta query) is not supported for open or schema extension properties.</a:t>
            </a:r>
          </a:p>
          <a:p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Creating a resource and open extension at the same time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You cannot specify an open extension at the same time you create an instance of </a:t>
            </a:r>
            <a:r>
              <a:rPr lang="en-US" sz="900" b="1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administrativeUnit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device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group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organization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 or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user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. You must first create the instance and then specify the open extension data in a subsequent POST request on that instance.</a:t>
            </a:r>
          </a:p>
          <a:p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Limit of 100 schema extension property values allowed per resource instance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Directory resources, such as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device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group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 and </a:t>
            </a:r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user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 currently limit the total number of schema extension property values that can be set on a resource instance, to 100.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3/14/2018 3:29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548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3/14/2018 3:31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644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3/14/2018 3:34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745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Since schema extensions are accessible as complex types in instances of the targeted resources, you can do CRUD operations on the custom data in a schema extension in the following ways: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 the resource POST method to specify custom data when creating a new resource instance.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 the resource GET method to read the custom data.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 the resource PATCH method to add or update custom data in an existing resource instance.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Use the resource PATCH method to set the complex type to null, to delete the custom data in the resource instance.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3/14/2018 3:36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729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3/14/2018 3:02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1581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3/14/2018 3:02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771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429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51615444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65873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26209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253266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54784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8726299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070379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239928330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611276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350895366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61650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097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6967379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19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371A6DA-3B64-4BA3-8A23-20674474B3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864" t="4432" b="4432"/>
          <a:stretch/>
        </p:blipFill>
        <p:spPr>
          <a:xfrm flipH="1">
            <a:off x="1944687" y="0"/>
            <a:ext cx="10491788" cy="69945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4D3ECC-207D-4F2E-96C1-2F2E1CADEECE}"/>
              </a:ext>
            </a:extLst>
          </p:cNvPr>
          <p:cNvSpPr/>
          <p:nvPr userDrawn="1"/>
        </p:nvSpPr>
        <p:spPr bwMode="auto">
          <a:xfrm>
            <a:off x="1929447" y="0"/>
            <a:ext cx="6513513" cy="6994525"/>
          </a:xfrm>
          <a:prstGeom prst="rect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1908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61244835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237442070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12810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404388852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1292301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31270120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31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50" r:id="rId1"/>
    <p:sldLayoutId id="2147484551" r:id="rId2"/>
    <p:sldLayoutId id="2147484553" r:id="rId3"/>
    <p:sldLayoutId id="2147484555" r:id="rId4"/>
    <p:sldLayoutId id="2147484556" r:id="rId5"/>
    <p:sldLayoutId id="2147484557" r:id="rId6"/>
    <p:sldLayoutId id="2147484558" r:id="rId7"/>
    <p:sldLayoutId id="2147484559" r:id="rId8"/>
    <p:sldLayoutId id="2147484560" r:id="rId9"/>
    <p:sldLayoutId id="2147484561" r:id="rId10"/>
    <p:sldLayoutId id="2147484562" r:id="rId11"/>
    <p:sldLayoutId id="2147484563" r:id="rId12"/>
    <p:sldLayoutId id="2147484564" r:id="rId13"/>
    <p:sldLayoutId id="2147484566" r:id="rId14"/>
    <p:sldLayoutId id="2147484569" r:id="rId15"/>
    <p:sldLayoutId id="2147484570" r:id="rId16"/>
    <p:sldLayoutId id="2147484571" r:id="rId17"/>
    <p:sldLayoutId id="2147484572" r:id="rId18"/>
    <p:sldLayoutId id="2147484573" r:id="rId19"/>
    <p:sldLayoutId id="2147484574" r:id="rId20"/>
    <p:sldLayoutId id="2147484575" r:id="rId21"/>
    <p:sldLayoutId id="2147484576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Capabilities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Creating batch requests with Microsoft Graph</a:t>
            </a:r>
          </a:p>
        </p:txBody>
      </p:sp>
    </p:spTree>
    <p:extLst>
      <p:ext uri="{BB962C8B-B14F-4D97-AF65-F5344CB8AC3E}">
        <p14:creationId xmlns:p14="http://schemas.microsoft.com/office/powerpoint/2010/main" val="306398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3B90D9-A7E2-4971-B151-5C82D625C9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633" t="29355" r="46268"/>
          <a:stretch/>
        </p:blipFill>
        <p:spPr>
          <a:xfrm flipH="1">
            <a:off x="5887091" y="0"/>
            <a:ext cx="6549383" cy="69945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047349F-0B8F-4D12-A39C-718C1C57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64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1D48218-75E0-4C6C-BFA7-A1010BADED35}"/>
              </a:ext>
            </a:extLst>
          </p:cNvPr>
          <p:cNvSpPr txBox="1">
            <a:spLocks/>
          </p:cNvSpPr>
          <p:nvPr/>
        </p:nvSpPr>
        <p:spPr>
          <a:xfrm>
            <a:off x="465138" y="2621905"/>
            <a:ext cx="4732503" cy="20128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JSON batching allows you to optimize your application by combining multiple requests into a single JSON object.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The </a:t>
            </a:r>
            <a:r>
              <a:rPr lang="en-US" sz="1600" b="0" dirty="0" err="1">
                <a:solidFill>
                  <a:srgbClr val="2F2F2F"/>
                </a:solidFill>
                <a:latin typeface="Segoe UI Semibold"/>
              </a:rPr>
              <a:t>dependsOn</a:t>
            </a: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 property allows you to sequence your batch requests.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JSON batching helps you get around URL length limitations.</a:t>
            </a:r>
          </a:p>
        </p:txBody>
      </p:sp>
    </p:spTree>
    <p:extLst>
      <p:ext uri="{BB962C8B-B14F-4D97-AF65-F5344CB8AC3E}">
        <p14:creationId xmlns:p14="http://schemas.microsoft.com/office/powerpoint/2010/main" val="365167278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A0B00D-3B47-4B76-8346-84D398E2F9A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212" r="6783"/>
          <a:stretch/>
        </p:blipFill>
        <p:spPr>
          <a:xfrm flipH="1">
            <a:off x="5091545" y="0"/>
            <a:ext cx="7344930" cy="6994525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99C4E3B-1616-48E8-8693-6C4E1DE00396}"/>
              </a:ext>
            </a:extLst>
          </p:cNvPr>
          <p:cNvSpPr txBox="1">
            <a:spLocks/>
          </p:cNvSpPr>
          <p:nvPr/>
        </p:nvSpPr>
        <p:spPr>
          <a:xfrm>
            <a:off x="465138" y="3332747"/>
            <a:ext cx="3914774" cy="338317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Batch request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Batch response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Sequencing requests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Bypassing URL length limits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24911FCC-9272-4798-A387-D79B9D44C273}"/>
              </a:ext>
            </a:extLst>
          </p:cNvPr>
          <p:cNvSpPr txBox="1">
            <a:spLocks/>
          </p:cNvSpPr>
          <p:nvPr/>
        </p:nvSpPr>
        <p:spPr>
          <a:xfrm>
            <a:off x="465138" y="1709737"/>
            <a:ext cx="3457157" cy="917575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cap="none" spc="-50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sz="2800" dirty="0">
                <a:solidFill>
                  <a:srgbClr val="2F2F2F"/>
                </a:solidFill>
              </a:rPr>
              <a:t>Creating batch requests with Microsoft Graph</a:t>
            </a:r>
          </a:p>
        </p:txBody>
      </p:sp>
    </p:spTree>
    <p:extLst>
      <p:ext uri="{BB962C8B-B14F-4D97-AF65-F5344CB8AC3E}">
        <p14:creationId xmlns:p14="http://schemas.microsoft.com/office/powerpoint/2010/main" val="4266819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1074B66-30BE-4C75-B8AE-1F2C8654D2D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242" t="11391" r="2444"/>
          <a:stretch/>
        </p:blipFill>
        <p:spPr>
          <a:xfrm>
            <a:off x="5887091" y="0"/>
            <a:ext cx="6549384" cy="69945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3F6A8F-898D-4469-BB06-F383C4C3B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request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66FD0-7E8A-49A1-ADBB-F3EF9B5C33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9" y="1676720"/>
            <a:ext cx="4675821" cy="4302716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Request format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Batch requests are always sent using POST to the /$batch endpoint.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A JSON batch request body consists of a single JSON object with one required property: requests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The requests property is an array of individual requests. For each individual request, the id, method, and url properties are required.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The id property functions primarily as a correlation value to associate individual responses with requests. 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The method and url properties are exactly what you would see at the start of any given HTTP request. 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Individual requests can optionally also contain a headers property and a body property.</a:t>
            </a:r>
          </a:p>
        </p:txBody>
      </p:sp>
    </p:spTree>
    <p:extLst>
      <p:ext uri="{BB962C8B-B14F-4D97-AF65-F5344CB8AC3E}">
        <p14:creationId xmlns:p14="http://schemas.microsoft.com/office/powerpoint/2010/main" val="307663374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24204-4778-4675-B4D9-538667EFC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request example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18691AF-7080-4564-BD5C-77AC807085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839701"/>
            <a:ext cx="10903902" cy="276999"/>
          </a:xfrm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b="1" dirty="0">
                <a:solidFill>
                  <a:schemeClr val="accent1"/>
                </a:solidFill>
                <a:latin typeface="+mj-lt"/>
              </a:rPr>
              <a:t>GET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</a:rPr>
              <a:t>https://graph.microsoft.com/v1.0/me?$select=id,displayName,mail&amp;$expand=extensions</a:t>
            </a:r>
            <a:endParaRPr lang="en-US" sz="1400" dirty="0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D28AA-8E54-4908-A2CA-E9E025F02F69}"/>
              </a:ext>
            </a:extLst>
          </p:cNvPr>
          <p:cNvSpPr/>
          <p:nvPr/>
        </p:nvSpPr>
        <p:spPr bwMode="auto">
          <a:xfrm>
            <a:off x="0" y="1503947"/>
            <a:ext cx="12436475" cy="500353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3229DC-5339-4274-8BE6-B9D0E0A66AA4}"/>
              </a:ext>
            </a:extLst>
          </p:cNvPr>
          <p:cNvSpPr/>
          <p:nvPr/>
        </p:nvSpPr>
        <p:spPr>
          <a:xfrm>
            <a:off x="465138" y="1708164"/>
            <a:ext cx="10065702" cy="4653582"/>
          </a:xfrm>
          <a:prstGeom prst="rect">
            <a:avLst/>
          </a:prstGeom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POST https://graph.microsoft.com/v1.0/$batch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Accept: application/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json</a:t>
            </a:r>
            <a:endParaRPr lang="en-US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Content-Type: application/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json</a:t>
            </a:r>
            <a:endParaRPr lang="en-US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"requests": [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"id": "1",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"method": "GET",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"url": "/me/drive/root:/{file}:/content"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},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"id": “2",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"url": "/me",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"method": "PATCH",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"body": 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"city" : "Redmond"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},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"headers": 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"Content-Type": "application/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json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}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}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]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5475097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771F23C-EDDD-4C01-A0FE-5CD1C89D53F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5892" t="27296" r="2599"/>
          <a:stretch/>
        </p:blipFill>
        <p:spPr>
          <a:xfrm>
            <a:off x="6446520" y="0"/>
            <a:ext cx="5989954" cy="69945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A856C7-A953-4B08-BC77-51B7FDC4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response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08275-5137-4928-8AD8-CE9BE2E8CA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9" y="1319164"/>
            <a:ext cx="5097462" cy="4745915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Response format</a:t>
            </a:r>
            <a:endParaRPr lang="en-US" sz="1600" dirty="0">
              <a:solidFill>
                <a:schemeClr val="accent1"/>
              </a:solidFill>
              <a:latin typeface="+mj-lt"/>
            </a:endParaRP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The property in the main JSON object is named responses as opposed to requests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Individual responses might appear in a different order than the requests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Individual responses have a status property. The value of status is a number that represents the HTTP status code.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The status code on a batch response is typically 200 or 400. If the batch request itself is malformed, the status code is 400. 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A 200 status code on the batch response does not indicate that the individual requests inside the batch succeeded.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A </a:t>
            </a:r>
            <a:r>
              <a:rPr lang="en-US" sz="1600" dirty="0" err="1"/>
              <a:t>nextLink</a:t>
            </a:r>
            <a:r>
              <a:rPr lang="en-US" sz="1600" dirty="0"/>
              <a:t> property might be included in the batch response. To ensure that all individual responses have been received, continue to follow the </a:t>
            </a:r>
            <a:r>
              <a:rPr lang="en-US" sz="1600" dirty="0" err="1"/>
              <a:t>nextLink</a:t>
            </a:r>
            <a:r>
              <a:rPr lang="en-US" sz="1600" dirty="0"/>
              <a:t> as long as it exists.</a:t>
            </a:r>
          </a:p>
        </p:txBody>
      </p:sp>
    </p:spTree>
    <p:extLst>
      <p:ext uri="{BB962C8B-B14F-4D97-AF65-F5344CB8AC3E}">
        <p14:creationId xmlns:p14="http://schemas.microsoft.com/office/powerpoint/2010/main" val="91848623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24204-4778-4675-B4D9-538667EFC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response example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18691AF-7080-4564-BD5C-77AC807085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839701"/>
            <a:ext cx="10903902" cy="276999"/>
          </a:xfrm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b="1" dirty="0">
                <a:solidFill>
                  <a:schemeClr val="accent1"/>
                </a:solidFill>
                <a:latin typeface="+mj-lt"/>
              </a:rPr>
              <a:t>GET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</a:rPr>
              <a:t>https://graph.microsoft.com/v1.0/me?$select=id,displayName,mail&amp;$expand=extensions</a:t>
            </a:r>
            <a:endParaRPr lang="en-US" sz="1400" dirty="0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D28AA-8E54-4908-A2CA-E9E025F02F69}"/>
              </a:ext>
            </a:extLst>
          </p:cNvPr>
          <p:cNvSpPr/>
          <p:nvPr/>
        </p:nvSpPr>
        <p:spPr bwMode="auto">
          <a:xfrm>
            <a:off x="0" y="1503947"/>
            <a:ext cx="12436475" cy="500353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3229DC-5339-4274-8BE6-B9D0E0A66AA4}"/>
              </a:ext>
            </a:extLst>
          </p:cNvPr>
          <p:cNvSpPr/>
          <p:nvPr/>
        </p:nvSpPr>
        <p:spPr>
          <a:xfrm>
            <a:off x="465138" y="1708164"/>
            <a:ext cx="10065702" cy="3684085"/>
          </a:xfrm>
          <a:prstGeom prst="rect">
            <a:avLst/>
          </a:prstGeom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fr-FR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200 OK</a:t>
            </a:r>
          </a:p>
          <a:p>
            <a:pPr>
              <a:lnSpc>
                <a:spcPct val="90000"/>
              </a:lnSpc>
            </a:pPr>
            <a:r>
              <a:rPr lang="fr-FR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Content-Type: application/</a:t>
            </a:r>
            <a:r>
              <a:rPr lang="fr-FR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json</a:t>
            </a:r>
            <a:endParaRPr lang="fr-FR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"responses": [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"id": "1",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"status": 302,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"headers": 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  "location": "https://b0mpua-by3301.files.1drv.com/y23vmagahszhxzlcvhasdhasghasodfi"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}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},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"id": "4",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"status": 204,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"body": null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}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]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395874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E8D86E-45F9-494A-B971-9147651B7C1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4687" y="0"/>
            <a:ext cx="10491788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23B44EB-69DD-461F-85BB-B518EACDAA04}"/>
              </a:ext>
            </a:extLst>
          </p:cNvPr>
          <p:cNvSpPr/>
          <p:nvPr/>
        </p:nvSpPr>
        <p:spPr bwMode="auto">
          <a:xfrm>
            <a:off x="1929447" y="0"/>
            <a:ext cx="6513513" cy="6994525"/>
          </a:xfrm>
          <a:prstGeom prst="rect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F6A8F-898D-4469-BB06-F383C4C3B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Sequencing requests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66FD0-7E8A-49A1-ADBB-F3EF9B5C33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9" y="1676720"/>
            <a:ext cx="4675821" cy="1526572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Sequencing requests with the </a:t>
            </a:r>
            <a:r>
              <a:rPr lang="en-US" dirty="0" err="1">
                <a:solidFill>
                  <a:schemeClr val="accent1"/>
                </a:solidFill>
                <a:latin typeface="+mj-lt"/>
              </a:rPr>
              <a:t>dependsOn</a:t>
            </a:r>
            <a:r>
              <a:rPr lang="en-US" dirty="0">
                <a:solidFill>
                  <a:schemeClr val="accent1"/>
                </a:solidFill>
                <a:latin typeface="+mj-lt"/>
              </a:rPr>
              <a:t> property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The </a:t>
            </a:r>
            <a:r>
              <a:rPr lang="en-US" sz="1600" dirty="0" err="1"/>
              <a:t>dependsOn</a:t>
            </a:r>
            <a:r>
              <a:rPr lang="en-US" sz="1600" dirty="0"/>
              <a:t> property is an array of strings that reference the id of a different individual request.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/>
              <a:t>The values for id must be unique.</a:t>
            </a:r>
          </a:p>
        </p:txBody>
      </p:sp>
    </p:spTree>
    <p:extLst>
      <p:ext uri="{BB962C8B-B14F-4D97-AF65-F5344CB8AC3E}">
        <p14:creationId xmlns:p14="http://schemas.microsoft.com/office/powerpoint/2010/main" val="405475415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24204-4778-4675-B4D9-538667EFC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Sequencing request example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18691AF-7080-4564-BD5C-77AC807085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839701"/>
            <a:ext cx="10903902" cy="276999"/>
          </a:xfrm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b="1" dirty="0">
                <a:solidFill>
                  <a:schemeClr val="accent1"/>
                </a:solidFill>
                <a:latin typeface="+mj-lt"/>
              </a:rPr>
              <a:t>GET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</a:rPr>
              <a:t>https://graph.microsoft.com/v1.0/me?$select=id,displayName,mail&amp;$expand=extensions</a:t>
            </a:r>
            <a:endParaRPr lang="en-US" sz="1400" dirty="0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D28AA-8E54-4908-A2CA-E9E025F02F69}"/>
              </a:ext>
            </a:extLst>
          </p:cNvPr>
          <p:cNvSpPr/>
          <p:nvPr/>
        </p:nvSpPr>
        <p:spPr bwMode="auto">
          <a:xfrm>
            <a:off x="0" y="1503947"/>
            <a:ext cx="12436475" cy="500353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3229DC-5339-4274-8BE6-B9D0E0A66AA4}"/>
              </a:ext>
            </a:extLst>
          </p:cNvPr>
          <p:cNvSpPr/>
          <p:nvPr/>
        </p:nvSpPr>
        <p:spPr>
          <a:xfrm>
            <a:off x="465138" y="1708164"/>
            <a:ext cx="10065702" cy="3684085"/>
          </a:xfrm>
          <a:prstGeom prst="rect">
            <a:avLst/>
          </a:prstGeom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fr-FR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POST https://graph.microsoft.com/v1.0/$batch</a:t>
            </a:r>
          </a:p>
          <a:p>
            <a:pPr>
              <a:lnSpc>
                <a:spcPct val="90000"/>
              </a:lnSpc>
            </a:pPr>
            <a:r>
              <a:rPr lang="fr-FR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Accept</a:t>
            </a:r>
            <a:r>
              <a:rPr lang="fr-FR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: application/</a:t>
            </a:r>
            <a:r>
              <a:rPr lang="fr-FR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json</a:t>
            </a:r>
            <a:endParaRPr lang="fr-FR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fr-FR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Content-Type: application/</a:t>
            </a:r>
            <a:r>
              <a:rPr lang="fr-FR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json</a:t>
            </a:r>
            <a:endParaRPr lang="fr-FR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fr-FR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fr-FR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fr-FR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"</a:t>
            </a:r>
            <a:r>
              <a:rPr lang="fr-FR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requests</a:t>
            </a:r>
            <a:r>
              <a:rPr lang="fr-FR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": [</a:t>
            </a:r>
          </a:p>
          <a:p>
            <a:pPr>
              <a:lnSpc>
                <a:spcPct val="90000"/>
              </a:lnSpc>
            </a:pPr>
            <a:r>
              <a:rPr lang="fr-FR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"id": "1",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"method": "GET",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"url": "..."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},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{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"id": "2",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</a:t>
            </a:r>
            <a:r>
              <a:rPr lang="en-US" sz="1400" dirty="0" err="1">
                <a:solidFill>
                  <a:schemeClr val="tx2"/>
                </a:solidFill>
                <a:latin typeface="Lucida Console" panose="020B0609040504020204" pitchFamily="49" charset="0"/>
              </a:rPr>
              <a:t>dependsOn</a:t>
            </a: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": [ "1" ],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"method": "GET",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  "url": "..."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  }</a:t>
            </a:r>
            <a:endParaRPr lang="fr-FR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fr-FR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  ]</a:t>
            </a:r>
          </a:p>
          <a:p>
            <a:pPr>
              <a:lnSpc>
                <a:spcPct val="90000"/>
              </a:lnSpc>
            </a:pPr>
            <a:r>
              <a:rPr lang="fr-FR" sz="1400" dirty="0">
                <a:solidFill>
                  <a:schemeClr val="tx2"/>
                </a:solidFill>
                <a:latin typeface="Lucida Console" panose="020B0609040504020204" pitchFamily="49" charset="0"/>
              </a:rPr>
              <a:t>}</a:t>
            </a:r>
            <a:endParaRPr lang="en-US" sz="1400" dirty="0">
              <a:solidFill>
                <a:schemeClr val="tx2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56323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4914F6-3408-4439-8333-C42125158B1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21921"/>
          <a:stretch/>
        </p:blipFill>
        <p:spPr>
          <a:xfrm>
            <a:off x="0" y="0"/>
            <a:ext cx="8191919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1BCD096-7026-468D-9760-11AA3303337C}"/>
              </a:ext>
            </a:extLst>
          </p:cNvPr>
          <p:cNvSpPr/>
          <p:nvPr/>
        </p:nvSpPr>
        <p:spPr bwMode="auto">
          <a:xfrm rot="5400000">
            <a:off x="4076919" y="-4076921"/>
            <a:ext cx="4282633" cy="12436475"/>
          </a:xfrm>
          <a:prstGeom prst="rect">
            <a:avLst/>
          </a:prstGeom>
          <a:gradFill flip="none" rotWithShape="1">
            <a:gsLst>
              <a:gs pos="8000">
                <a:schemeClr val="bg2">
                  <a:alpha val="89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65686B-EC66-4D5E-956E-4AC66E541025}"/>
              </a:ext>
            </a:extLst>
          </p:cNvPr>
          <p:cNvSpPr/>
          <p:nvPr/>
        </p:nvSpPr>
        <p:spPr bwMode="auto">
          <a:xfrm rot="10800000">
            <a:off x="3241777" y="0"/>
            <a:ext cx="4950142" cy="6994524"/>
          </a:xfrm>
          <a:prstGeom prst="rect">
            <a:avLst/>
          </a:prstGeom>
          <a:gradFill flip="none" rotWithShape="1">
            <a:gsLst>
              <a:gs pos="1800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59C210-F9B0-4C85-8256-E99951E6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Bypassing URL length limitations with batching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526BA-6121-4E17-8364-4734246B49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48158" y="1919804"/>
            <a:ext cx="4836159" cy="2511457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Versatility</a:t>
            </a:r>
            <a:endParaRPr lang="en-US" sz="1600" dirty="0">
              <a:solidFill>
                <a:schemeClr val="accent1"/>
              </a:solidFill>
              <a:latin typeface="+mj-lt"/>
            </a:endParaRP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latin typeface="+mj-lt"/>
              </a:rPr>
              <a:t>An additional use case for JSON batching is to bypass URL length limitations.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latin typeface="+mj-lt"/>
              </a:rPr>
              <a:t>In cases where the filter clause is complex, the URL length might surpass limitations built into browsers or other HTTP clients.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latin typeface="+mj-lt"/>
              </a:rPr>
              <a:t>You can use JSON batching as a workaround for running these requests because the lengthy URL simply becomes part of the request payload.</a:t>
            </a:r>
          </a:p>
        </p:txBody>
      </p:sp>
    </p:spTree>
    <p:extLst>
      <p:ext uri="{BB962C8B-B14F-4D97-AF65-F5344CB8AC3E}">
        <p14:creationId xmlns:p14="http://schemas.microsoft.com/office/powerpoint/2010/main" val="285482224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1172</Words>
  <Application>Microsoft Office PowerPoint</Application>
  <PresentationFormat>Custom</PresentationFormat>
  <Paragraphs>150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Consolas</vt:lpstr>
      <vt:lpstr>Lucida Console</vt:lpstr>
      <vt:lpstr>Segoe UI</vt:lpstr>
      <vt:lpstr>Segoe UI Light</vt:lpstr>
      <vt:lpstr>Segoe UI Semibold</vt:lpstr>
      <vt:lpstr>Wingdings</vt:lpstr>
      <vt:lpstr>1_Office 365 PPT Template - 2017</vt:lpstr>
      <vt:lpstr>Microsoft Graph Capabilities</vt:lpstr>
      <vt:lpstr>PowerPoint Presentation</vt:lpstr>
      <vt:lpstr>Batch request</vt:lpstr>
      <vt:lpstr>Batch request example</vt:lpstr>
      <vt:lpstr>Batch response</vt:lpstr>
      <vt:lpstr>Batch response example</vt:lpstr>
      <vt:lpstr>Sequencing requests</vt:lpstr>
      <vt:lpstr>Sequencing request example</vt:lpstr>
      <vt:lpstr>Bypassing URL length limitations with batching</vt:lpstr>
      <vt:lpstr>Demo</vt:lpstr>
      <vt:lpstr>Summary</vt:lpstr>
      <vt:lpstr>Thank you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2018-03-14T19:38:02Z</dcterms:modified>
</cp:coreProperties>
</file>

<file path=docProps/thumbnail.jpeg>
</file>